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67" r:id="rId4"/>
    <p:sldId id="277" r:id="rId5"/>
    <p:sldId id="265" r:id="rId6"/>
    <p:sldId id="260" r:id="rId7"/>
    <p:sldId id="262" r:id="rId8"/>
    <p:sldId id="261" r:id="rId9"/>
    <p:sldId id="257" r:id="rId10"/>
    <p:sldId id="259" r:id="rId11"/>
    <p:sldId id="258" r:id="rId12"/>
    <p:sldId id="284" r:id="rId13"/>
    <p:sldId id="274" r:id="rId14"/>
    <p:sldId id="276" r:id="rId15"/>
    <p:sldId id="263" r:id="rId16"/>
    <p:sldId id="278" r:id="rId17"/>
    <p:sldId id="279" r:id="rId18"/>
    <p:sldId id="280" r:id="rId19"/>
    <p:sldId id="282" r:id="rId20"/>
    <p:sldId id="283" r:id="rId21"/>
    <p:sldId id="271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15" autoAdjust="0"/>
  </p:normalViewPr>
  <p:slideViewPr>
    <p:cSldViewPr>
      <p:cViewPr varScale="1">
        <p:scale>
          <a:sx n="128" d="100"/>
          <a:sy n="128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denbergm\Documents\geothermal%20resources%20estim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denbergm\Desktop\presentation%20bad%20cas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9.7235710119568386E-2"/>
          <c:y val="0.12115649606299213"/>
          <c:w val="0.73578521434820821"/>
          <c:h val="0.72787828083989625"/>
        </c:manualLayout>
      </c:layout>
      <c:barChart>
        <c:barDir val="col"/>
        <c:grouping val="clustered"/>
        <c:varyColors val="0"/>
        <c:ser>
          <c:idx val="1"/>
          <c:order val="0"/>
          <c:tx>
            <c:v>Power Production</c:v>
          </c:tx>
          <c:invertIfNegative val="0"/>
          <c:cat>
            <c:numRef>
              <c:f>'Stored Heat-Energy'!$D$133:$D$141</c:f>
              <c:numCache>
                <c:formatCode>General</c:formatCode>
                <c:ptCount val="9"/>
                <c:pt idx="0">
                  <c:v>20</c:v>
                </c:pt>
                <c:pt idx="1">
                  <c:v>24</c:v>
                </c:pt>
                <c:pt idx="2">
                  <c:v>28</c:v>
                </c:pt>
                <c:pt idx="3">
                  <c:v>32</c:v>
                </c:pt>
                <c:pt idx="4">
                  <c:v>36</c:v>
                </c:pt>
                <c:pt idx="5">
                  <c:v>40</c:v>
                </c:pt>
                <c:pt idx="6">
                  <c:v>44</c:v>
                </c:pt>
                <c:pt idx="7">
                  <c:v>48</c:v>
                </c:pt>
                <c:pt idx="8">
                  <c:v>52</c:v>
                </c:pt>
              </c:numCache>
            </c:numRef>
          </c:cat>
          <c:val>
            <c:numRef>
              <c:f>'Stored Heat-Energy'!$E$133:$E$141</c:f>
              <c:numCache>
                <c:formatCode>General</c:formatCode>
                <c:ptCount val="9"/>
                <c:pt idx="0">
                  <c:v>1</c:v>
                </c:pt>
                <c:pt idx="1">
                  <c:v>10</c:v>
                </c:pt>
                <c:pt idx="2">
                  <c:v>29</c:v>
                </c:pt>
                <c:pt idx="3">
                  <c:v>34</c:v>
                </c:pt>
                <c:pt idx="4">
                  <c:v>19</c:v>
                </c:pt>
                <c:pt idx="5">
                  <c:v>3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046208"/>
        <c:axId val="89375488"/>
      </c:barChart>
      <c:catAx>
        <c:axId val="88046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/>
                </a:r>
                <a:br>
                  <a:rPr lang="en-US" sz="1400"/>
                </a:br>
                <a:r>
                  <a:rPr lang="en-US" sz="1400"/>
                  <a:t>MWh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9375488"/>
        <c:crosses val="autoZero"/>
        <c:auto val="1"/>
        <c:lblAlgn val="ctr"/>
        <c:lblOffset val="100"/>
        <c:noMultiLvlLbl val="0"/>
      </c:catAx>
      <c:valAx>
        <c:axId val="89375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+mn-lt"/>
                  </a:defRPr>
                </a:pPr>
                <a:r>
                  <a:rPr lang="en-US" sz="1400">
                    <a:latin typeface="+mn-lt"/>
                  </a:rPr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8046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7061096529591"/>
          <c:y val="0.35185859580052564"/>
          <c:w val="0.15540500145815142"/>
          <c:h val="0.250345472440944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i="0" baseline="0" dirty="0" smtClean="0">
                <a:effectLst/>
              </a:rPr>
              <a:t>% of LCOE, Baseline System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33383087429605396"/>
          <c:y val="3.750000000000000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en-US" dirty="0"/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en-US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en-US"/>
                      <a:t>
52%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en-US" dirty="0"/>
                      <a:t>
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en-US"/>
                      <a:t>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val>
            <c:numRef>
              <c:f>'3A.Binary Output'!$L$12:$L$18</c:f>
              <c:numCache>
                <c:formatCode>0.00</c:formatCode>
                <c:ptCount val="7"/>
                <c:pt idx="0">
                  <c:v>4.9383499787821323</c:v>
                </c:pt>
                <c:pt idx="1">
                  <c:v>20.484308358708986</c:v>
                </c:pt>
                <c:pt idx="2">
                  <c:v>0</c:v>
                </c:pt>
                <c:pt idx="3">
                  <c:v>0.40090931492775728</c:v>
                </c:pt>
                <c:pt idx="4">
                  <c:v>31.572276016912028</c:v>
                </c:pt>
                <c:pt idx="5">
                  <c:v>0.19929427060967542</c:v>
                </c:pt>
                <c:pt idx="6">
                  <c:v>2.7306713522004178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9E6FE-3941-4DAE-ABE8-AACA5B264727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AD5A8-B264-43EA-B4A6-4381AA095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8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5A8-B264-43EA-B4A6-4381AA095E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5A8-B264-43EA-B4A6-4381AA095E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5A8-B264-43EA-B4A6-4381AA095E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AD5A8-B264-43EA-B4A6-4381AA095EA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1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C012-F704-42EA-AF4B-55E7A1D6F3D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1B1-3872-4663-8699-1A5D26A8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C012-F704-42EA-AF4B-55E7A1D6F3D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1B1-3872-4663-8699-1A5D26A8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4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C012-F704-42EA-AF4B-55E7A1D6F3D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1B1-3872-4663-8699-1A5D26A8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8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C012-F704-42EA-AF4B-55E7A1D6F3D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1B1-3872-4663-8699-1A5D26A8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4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C012-F704-42EA-AF4B-55E7A1D6F3D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1B1-3872-4663-8699-1A5D26A8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8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C012-F704-42EA-AF4B-55E7A1D6F3D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1B1-3872-4663-8699-1A5D26A8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4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C012-F704-42EA-AF4B-55E7A1D6F3D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1B1-3872-4663-8699-1A5D26A8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0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C012-F704-42EA-AF4B-55E7A1D6F3D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1B1-3872-4663-8699-1A5D26A8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9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C012-F704-42EA-AF4B-55E7A1D6F3D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1B1-3872-4663-8699-1A5D26A8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8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C012-F704-42EA-AF4B-55E7A1D6F3D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1B1-3872-4663-8699-1A5D26A8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7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C012-F704-42EA-AF4B-55E7A1D6F3D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1B1-3872-4663-8699-1A5D26A8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0C012-F704-42EA-AF4B-55E7A1D6F3D9}" type="datetimeFigureOut">
              <a:rPr lang="en-US" smtClean="0"/>
              <a:pPr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811B1-3872-4663-8699-1A5D26A86E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5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ergytribune.com/articles.cfm/5131/Wind-Energys-House-of-Card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ebapps2.rrc.state.tx.us/EWA/productionQueryAction.do" TargetMode="External"/><Relationship Id="rId2" Type="http://schemas.openxmlformats.org/officeDocument/2006/relationships/hyperlink" Target="http://www.pw.utc.com/Products/Power+Systems/Organic+Rankine+Cyc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Geothermal Investigation of Southern </a:t>
            </a:r>
            <a:r>
              <a:rPr lang="en-US" dirty="0"/>
              <a:t>Crockett County,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Val </a:t>
            </a:r>
            <a:r>
              <a:rPr lang="en-US" dirty="0"/>
              <a:t>Verde Basin, West </a:t>
            </a:r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Matt </a:t>
            </a:r>
            <a:r>
              <a:rPr lang="en-US" dirty="0" err="1" smtClean="0"/>
              <a:t>Uddenberg</a:t>
            </a:r>
            <a:r>
              <a:rPr lang="en-US" dirty="0" smtClean="0"/>
              <a:t> &amp; </a:t>
            </a:r>
            <a:r>
              <a:rPr lang="en-US" dirty="0" err="1" smtClean="0"/>
              <a:t>Colgan</a:t>
            </a:r>
            <a:r>
              <a:rPr lang="en-US" dirty="0" smtClean="0"/>
              <a:t> Smith</a:t>
            </a:r>
          </a:p>
          <a:p>
            <a:r>
              <a:rPr lang="en-US" dirty="0" smtClean="0"/>
              <a:t>Bureau of Economic Geology at Austin</a:t>
            </a:r>
          </a:p>
        </p:txBody>
      </p:sp>
      <p:pic>
        <p:nvPicPr>
          <p:cNvPr id="4" name="Picture 2" descr="C:\Users\smithc\Desktop\Crockett County_Matt\GRIDS_log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799"/>
            <a:ext cx="1600200" cy="1600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83" y="5257801"/>
            <a:ext cx="163285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Ellenburger</a:t>
            </a:r>
            <a:r>
              <a:rPr lang="en-US" sz="2800" dirty="0" smtClean="0"/>
              <a:t> </a:t>
            </a:r>
            <a:r>
              <a:rPr lang="en-US" sz="2800" dirty="0" err="1" smtClean="0"/>
              <a:t>Paleocaverns</a:t>
            </a:r>
            <a:r>
              <a:rPr lang="en-US" sz="2800" dirty="0" smtClean="0"/>
              <a:t> Intersecting Will O Field, Southern Crockett County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mithc\Desktop\GIS_contour\JPEGs\Crockett Figures\Paleocavern_BHT_Landsca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5318" r="3219" b="3432"/>
          <a:stretch/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Uncorrected Temperature Gradient</a:t>
            </a:r>
            <a:endParaRPr lang="en-US" sz="4000" dirty="0"/>
          </a:p>
        </p:txBody>
      </p:sp>
      <p:pic>
        <p:nvPicPr>
          <p:cNvPr id="1026" name="Picture 2" descr="C:\Users\mateobreda\AppData\Local\Temp\Gradient_11k_15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53" t="15222" r="3318" b="3437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75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Heat Flow</a:t>
            </a:r>
            <a:endParaRPr lang="en-US" dirty="0"/>
          </a:p>
        </p:txBody>
      </p:sp>
      <p:pic>
        <p:nvPicPr>
          <p:cNvPr id="2050" name="Picture 2" descr="C:\Users\mateobreda\AppData\Local\Temp\Calculated Heat Fl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65" t="15153" r="3165" b="2350"/>
          <a:stretch>
            <a:fillRect/>
          </a:stretch>
        </p:blipFill>
        <p:spPr bwMode="auto">
          <a:xfrm>
            <a:off x="1" y="9906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488950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err="1" smtClean="0"/>
              <a:t>Ellenburger</a:t>
            </a:r>
            <a:r>
              <a:rPr lang="en-US" sz="2800" b="0" dirty="0" smtClean="0"/>
              <a:t> E-5 </a:t>
            </a:r>
            <a:r>
              <a:rPr lang="en-US" sz="2800" b="0" dirty="0" err="1" smtClean="0"/>
              <a:t>Isopach</a:t>
            </a:r>
            <a:r>
              <a:rPr lang="en-US" sz="2800" b="0" dirty="0" smtClean="0"/>
              <a:t> Map</a:t>
            </a:r>
            <a:endParaRPr lang="en-US" sz="28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5657850" y="66294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Canter, et al., 1993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219200"/>
            <a:ext cx="3236913" cy="29845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Canter, et al., (1993) created  an </a:t>
            </a:r>
            <a:r>
              <a:rPr lang="en-US" dirty="0" err="1" smtClean="0"/>
              <a:t>isopach</a:t>
            </a:r>
            <a:r>
              <a:rPr lang="en-US" dirty="0" smtClean="0"/>
              <a:t> map for the E-5 interval in the </a:t>
            </a:r>
            <a:r>
              <a:rPr lang="en-US" dirty="0" err="1" smtClean="0"/>
              <a:t>Ellenburger</a:t>
            </a:r>
            <a:r>
              <a:rPr lang="en-US" dirty="0" smtClean="0"/>
              <a:t>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Thickness of Formation hosting </a:t>
            </a:r>
            <a:r>
              <a:rPr lang="en-US" dirty="0" err="1" smtClean="0"/>
              <a:t>paleocaverns</a:t>
            </a:r>
            <a:r>
              <a:rPr lang="en-US" dirty="0" smtClean="0"/>
              <a:t> ranges between 200 and 300 feet (red oval).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Gas operators working this field have done multiple stages of acid </a:t>
            </a:r>
            <a:r>
              <a:rPr lang="en-US" dirty="0" err="1" smtClean="0"/>
              <a:t>fracs</a:t>
            </a:r>
            <a:r>
              <a:rPr lang="en-US" dirty="0" smtClean="0"/>
              <a:t> to increase permeability in the pay zone.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Post single stage treatment of acid </a:t>
            </a:r>
            <a:r>
              <a:rPr lang="en-US" dirty="0" err="1" smtClean="0"/>
              <a:t>frac</a:t>
            </a:r>
            <a:r>
              <a:rPr lang="en-US" dirty="0"/>
              <a:t>-</a:t>
            </a:r>
            <a:r>
              <a:rPr lang="en-US" dirty="0" smtClean="0"/>
              <a:t> production values increased by an order of magnitude.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t="3890" r="5094" b="16732"/>
          <a:stretch/>
        </p:blipFill>
        <p:spPr bwMode="auto">
          <a:xfrm>
            <a:off x="0" y="4038600"/>
            <a:ext cx="3752384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661733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Swain, et al., 2007</a:t>
            </a:r>
            <a:endParaRPr lang="en-U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/>
          <a:stretch/>
        </p:blipFill>
        <p:spPr bwMode="auto">
          <a:xfrm>
            <a:off x="3574439" y="1143000"/>
            <a:ext cx="5572125" cy="547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rot="1670662">
            <a:off x="6382849" y="3445882"/>
            <a:ext cx="8382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717550"/>
          </a:xfrm>
        </p:spPr>
        <p:txBody>
          <a:bodyPr/>
          <a:lstStyle/>
          <a:p>
            <a:r>
              <a:rPr lang="en-US" dirty="0" smtClean="0"/>
              <a:t>Reservoir Characteristics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1219200"/>
            <a:ext cx="3399619" cy="38100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Proximity to basement fault and </a:t>
            </a:r>
            <a:r>
              <a:rPr lang="en-US" dirty="0" err="1" smtClean="0"/>
              <a:t>paleocavern</a:t>
            </a:r>
            <a:r>
              <a:rPr lang="en-US" dirty="0" smtClean="0"/>
              <a:t>, we expect secondary porosity to be relatively high in this field.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Permeabilities</a:t>
            </a:r>
            <a:r>
              <a:rPr lang="en-US" dirty="0" smtClean="0"/>
              <a:t> range by several orders of magnitude in the </a:t>
            </a:r>
            <a:r>
              <a:rPr lang="en-US" dirty="0" err="1" smtClean="0"/>
              <a:t>Ellenburger</a:t>
            </a:r>
            <a:r>
              <a:rPr lang="en-US" dirty="0" smtClean="0"/>
              <a:t>, but we assumed a conservative average of 75 </a:t>
            </a:r>
            <a:r>
              <a:rPr lang="en-US" dirty="0" err="1" smtClean="0"/>
              <a:t>md.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 assumed an average water saturation of 22%.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e used the mean reservoir temperature of 312</a:t>
            </a:r>
            <a:r>
              <a:rPr lang="en-US" dirty="0" smtClean="0">
                <a:latin typeface="Times New Roman"/>
                <a:cs typeface="Times New Roman"/>
              </a:rPr>
              <a:t>˚</a:t>
            </a:r>
            <a:r>
              <a:rPr lang="en-US" dirty="0" smtClean="0">
                <a:cs typeface="Times New Roman"/>
              </a:rPr>
              <a:t>F from our BHT dataset.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t="1704" r="4574"/>
          <a:stretch/>
        </p:blipFill>
        <p:spPr bwMode="auto">
          <a:xfrm>
            <a:off x="4038600" y="76201"/>
            <a:ext cx="4587240" cy="45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9685" b="5406"/>
          <a:stretch/>
        </p:blipFill>
        <p:spPr bwMode="auto">
          <a:xfrm>
            <a:off x="4038600" y="4800600"/>
            <a:ext cx="4452537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65420" y="6596062"/>
            <a:ext cx="2133600" cy="26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Hotlz</a:t>
            </a:r>
            <a:r>
              <a:rPr lang="en-US" sz="1100" dirty="0" smtClean="0"/>
              <a:t> and </a:t>
            </a:r>
            <a:r>
              <a:rPr lang="en-US" sz="1100" dirty="0" err="1" smtClean="0"/>
              <a:t>Kerans</a:t>
            </a:r>
            <a:r>
              <a:rPr lang="en-US" sz="1100" dirty="0" smtClean="0"/>
              <a:t>, 1992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7086773" y="2133601"/>
            <a:ext cx="133436" cy="15584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4114800"/>
            <a:ext cx="1752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6200" y="4724400"/>
            <a:ext cx="794937" cy="1871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91627"/>
            <a:ext cx="3486126" cy="6877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659639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Erdlac</a:t>
            </a:r>
            <a:r>
              <a:rPr lang="en-US" sz="1100" dirty="0" smtClean="0"/>
              <a:t>, et al., 2007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992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Flow Rates for Binary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143000"/>
            <a:ext cx="3962400" cy="2362200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High </a:t>
            </a:r>
            <a:r>
              <a:rPr lang="en-US" sz="2000" dirty="0"/>
              <a:t>confidence in reservoir due to O&amp;G </a:t>
            </a:r>
            <a:r>
              <a:rPr lang="en-US" sz="2000" dirty="0" smtClean="0"/>
              <a:t>industry and various academic studies.</a:t>
            </a:r>
          </a:p>
          <a:p>
            <a:endParaRPr lang="en-US" sz="2000" dirty="0" smtClean="0"/>
          </a:p>
          <a:p>
            <a:r>
              <a:rPr lang="en-US" sz="2000" dirty="0" smtClean="0"/>
              <a:t>Many reservoir characteristics have been published and well logs from this field can be acquired.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914332"/>
            <a:ext cx="44767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267201"/>
            <a:ext cx="4038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</a:t>
            </a:r>
            <a:r>
              <a:rPr lang="en-US" sz="2000" dirty="0" smtClean="0"/>
              <a:t>stimated flow rates for given resource </a:t>
            </a:r>
            <a:r>
              <a:rPr lang="en-US" sz="2000" dirty="0"/>
              <a:t>temperature provided by Pratt and </a:t>
            </a:r>
            <a:r>
              <a:rPr lang="en-US" sz="2000" dirty="0" smtClean="0"/>
              <a:t>Whitney.</a:t>
            </a:r>
          </a:p>
          <a:p>
            <a:endParaRPr lang="en-US" sz="2000" dirty="0" smtClean="0"/>
          </a:p>
          <a:p>
            <a:r>
              <a:rPr lang="en-US" sz="2000" dirty="0" smtClean="0"/>
              <a:t>Necessary flow rates for Crockett county geothermal field are 120-175 </a:t>
            </a:r>
            <a:r>
              <a:rPr lang="en-US" sz="2000" dirty="0" err="1" smtClean="0"/>
              <a:t>gpm</a:t>
            </a:r>
            <a:r>
              <a:rPr lang="en-US" sz="2000" dirty="0" smtClean="0"/>
              <a:t> (~4,000-6,000 </a:t>
            </a:r>
            <a:r>
              <a:rPr lang="en-US" sz="2000" dirty="0" err="1" smtClean="0"/>
              <a:t>bbl</a:t>
            </a:r>
            <a:r>
              <a:rPr lang="en-US" sz="2000" dirty="0" smtClean="0"/>
              <a:t>/day) for a single Pure Cycle 280 kW unit.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596390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Pratt &amp; Whitney Pure Cycle Power System Brochure</a:t>
            </a:r>
            <a:endParaRPr lang="en-US" sz="1100" dirty="0"/>
          </a:p>
        </p:txBody>
      </p:sp>
      <p:pic>
        <p:nvPicPr>
          <p:cNvPr id="4" name="Picture 2" descr="C:\Users\smithc\Desktop\GIS_contour\JPEGs\Crockett Figures\Paleocavern_BHT_Landscap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5318" r="3219" b="3432"/>
          <a:stretch/>
        </p:blipFill>
        <p:spPr bwMode="auto">
          <a:xfrm>
            <a:off x="0" y="1041173"/>
            <a:ext cx="5029200" cy="30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7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533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Estimate of Geothermal Resource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676400"/>
            <a:ext cx="730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stored heat method was used to estimate the potential reserves for the indentified field in southern Crockett county.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3000" y="2438400"/>
                <a:ext cx="6553200" cy="107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𝒕𝒐𝒕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𝒅𝒗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𝑨𝒉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𝒕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438400"/>
                <a:ext cx="6553200" cy="107279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90600" y="3352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MW</a:t>
            </a:r>
            <a:r>
              <a:rPr lang="en-US" baseline="-25000" dirty="0" err="1" smtClean="0"/>
              <a:t>yr</a:t>
            </a:r>
            <a:r>
              <a:rPr lang="en-US" dirty="0" smtClean="0"/>
              <a:t> is predicted using the equation below and plugging in the value of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tot</a:t>
            </a:r>
            <a:r>
              <a:rPr lang="en-US" dirty="0" smtClean="0"/>
              <a:t> from above.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0550" y="4201539"/>
                <a:ext cx="7543800" cy="446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𝑴𝑾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𝒚𝒓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1" i="1" smtClean="0">
                          <a:latin typeface="Cambria Math"/>
                        </a:rPr>
                        <m:t>η</m:t>
                      </m:r>
                      <m:r>
                        <a:rPr lang="en-US" sz="2000" b="1" i="1" smtClean="0">
                          <a:latin typeface="Cambria Math"/>
                        </a:rPr>
                        <m:t>𝒓</m:t>
                      </m:r>
                      <m:r>
                        <a:rPr lang="en-US" sz="2000" b="1" i="1" smtClean="0"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𝒕𝒐𝒕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𝟐𝟎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𝒚𝒓𝒔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𝒘𝒂𝒕𝒕𝒔</m:t>
                              </m:r>
                            </m:sub>
                            <m:sup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sup>
                          </m:sSubSup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𝟎𝟓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𝒔𝒆𝒄</m:t>
                              </m:r>
                            </m:sub>
                            <m:sup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</m:sup>
                          </m:sSubSup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))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4201539"/>
                <a:ext cx="7543800" cy="44666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00000" b="-15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90600" y="5029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MW</a:t>
            </a:r>
            <a:r>
              <a:rPr lang="en-US" baseline="-25000" dirty="0" err="1"/>
              <a:t>yr</a:t>
            </a:r>
            <a:r>
              <a:rPr lang="en-US" dirty="0"/>
              <a:t> is calculated using a 20 year lifespan for the facility, which is the average lifespan of a binary unit.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3200400" cy="2819400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2900" b="1" i="1" smtClean="0">
                        <a:latin typeface="Cambria Math"/>
                        <a:ea typeface="Cambria Math"/>
                      </a:rPr>
                      <m:t>𝝆</m:t>
                    </m:r>
                    <m:r>
                      <a:rPr lang="en-US" sz="29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900" dirty="0"/>
                  <a:t>= </a:t>
                </a:r>
                <a:r>
                  <a:rPr lang="en-US" sz="2900" dirty="0" smtClean="0"/>
                  <a:t>Density</a:t>
                </a:r>
                <a:endParaRPr lang="en-US" sz="29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2900" b="1" i="1">
                            <a:latin typeface="Cambria Math"/>
                          </a:rPr>
                          <m:t>𝒕𝒐𝒕</m:t>
                        </m:r>
                      </m:sub>
                    </m:sSub>
                  </m:oMath>
                </a14:m>
                <a:r>
                  <a:rPr lang="en-US" sz="2900" dirty="0"/>
                  <a:t>= Total heat in joules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900" b="1" i="1">
                            <a:latin typeface="Cambria Math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900" dirty="0" smtClean="0"/>
                  <a:t>= Heat </a:t>
                </a:r>
                <a:r>
                  <a:rPr lang="en-US" sz="2900" dirty="0"/>
                  <a:t>capacity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900" b="1" i="1">
                        <a:latin typeface="Cambria Math"/>
                      </a:rPr>
                      <m:t>η</m:t>
                    </m:r>
                    <m:r>
                      <a:rPr lang="el-GR" sz="29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900" dirty="0"/>
                  <a:t>= </a:t>
                </a:r>
                <a:r>
                  <a:rPr lang="en-US" sz="2900" dirty="0" smtClean="0"/>
                  <a:t>Conversion efficiency</a:t>
                </a:r>
                <a:endParaRPr lang="en-US" sz="2900" dirty="0"/>
              </a:p>
              <a:p>
                <a14:m>
                  <m:oMath xmlns:m="http://schemas.openxmlformats.org/officeDocument/2006/math">
                    <m:r>
                      <a:rPr lang="en-US" sz="2900" b="1" i="1">
                        <a:latin typeface="Cambria Math"/>
                      </a:rPr>
                      <m:t>𝒓</m:t>
                    </m:r>
                    <m:r>
                      <a:rPr lang="en-US" sz="29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900" dirty="0"/>
                  <a:t>= </a:t>
                </a:r>
                <a:r>
                  <a:rPr lang="en-US" sz="2900" dirty="0" smtClean="0"/>
                  <a:t>Recovery </a:t>
                </a:r>
                <a:r>
                  <a:rPr lang="en-US" sz="2900" dirty="0"/>
                  <a:t>factor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9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900" b="1" i="1" smtClean="0">
                            <a:latin typeface="Cambria Math"/>
                          </a:rPr>
                          <m:t>𝒇</m:t>
                        </m:r>
                      </m:sub>
                    </m:sSub>
                    <m:r>
                      <a:rPr lang="en-US" sz="29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900" dirty="0" smtClean="0"/>
                  <a:t>= Load Factor</a:t>
                </a:r>
              </a:p>
              <a:p>
                <a14:m>
                  <m:oMath xmlns:m="http://schemas.openxmlformats.org/officeDocument/2006/math">
                    <m:r>
                      <a:rPr lang="en-US" sz="29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2900" dirty="0" smtClean="0"/>
                  <a:t>= Area</a:t>
                </a:r>
              </a:p>
              <a:p>
                <a14:m>
                  <m:oMath xmlns:m="http://schemas.openxmlformats.org/officeDocument/2006/math">
                    <m:r>
                      <a:rPr lang="en-US" sz="2900" b="1" i="1">
                        <a:latin typeface="Cambria Math"/>
                      </a:rPr>
                      <m:t>𝒉</m:t>
                    </m:r>
                  </m:oMath>
                </a14:m>
                <a:r>
                  <a:rPr lang="en-US" sz="2900" dirty="0" smtClean="0"/>
                  <a:t>=Average height of the reservoir</a:t>
                </a:r>
                <a:endParaRPr lang="en-US" sz="2900" dirty="0"/>
              </a:p>
              <a:p>
                <a:pPr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3200400" cy="2819400"/>
              </a:xfrm>
              <a:blipFill rotWithShape="1">
                <a:blip r:embed="rId2" cstate="print"/>
                <a:stretch>
                  <a:fillRect l="-1143" t="-2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4343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there were a range of values for a given variable a distribution was determined and used to run a </a:t>
            </a:r>
            <a:r>
              <a:rPr lang="en-US" dirty="0"/>
              <a:t>M</a:t>
            </a:r>
            <a:r>
              <a:rPr lang="en-US" dirty="0" smtClean="0"/>
              <a:t>onte </a:t>
            </a:r>
            <a:r>
              <a:rPr lang="en-US" dirty="0"/>
              <a:t>C</a:t>
            </a:r>
            <a:r>
              <a:rPr lang="en-US" dirty="0" smtClean="0"/>
              <a:t>arlo simulation to give probabilities for a range of electrical output.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486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 economic model called the Geothermal </a:t>
            </a:r>
            <a:r>
              <a:rPr lang="en-US" dirty="0"/>
              <a:t>Electricity Technology Evaluation Model </a:t>
            </a:r>
            <a:r>
              <a:rPr lang="en-US" dirty="0" smtClean="0"/>
              <a:t> (GETEM), developed by the Idaho National Laboratory, was used to determine the cost of electricity in a good case, bad case, and base case scenario.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43866"/>
              </p:ext>
            </p:extLst>
          </p:nvPr>
        </p:nvGraphicFramePr>
        <p:xfrm>
          <a:off x="3429000" y="1295400"/>
          <a:ext cx="5486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6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Inputs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 smtClean="0"/>
              <a:t>η</a:t>
            </a:r>
            <a:r>
              <a:rPr lang="en-US" sz="7200" dirty="0" smtClean="0"/>
              <a:t>- Calculated to be 31% with a deviation of the mean of .7%. These numbers were chosen from research into second law efficiency performances from past binary projects (R. </a:t>
            </a:r>
            <a:r>
              <a:rPr lang="en-US" sz="7200" dirty="0" err="1" smtClean="0"/>
              <a:t>DiPippo</a:t>
            </a:r>
            <a:r>
              <a:rPr lang="en-US" sz="7200" dirty="0" smtClean="0"/>
              <a:t>, 2004).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b="1" dirty="0" smtClean="0"/>
              <a:t>r</a:t>
            </a:r>
            <a:r>
              <a:rPr lang="en-US" sz="7200" dirty="0" smtClean="0"/>
              <a:t>- Typical historical values have a mean of </a:t>
            </a:r>
            <a:r>
              <a:rPr lang="en-US" sz="7200" dirty="0"/>
              <a:t>10% </a:t>
            </a:r>
            <a:r>
              <a:rPr lang="en-US" sz="7200" dirty="0" smtClean="0"/>
              <a:t>with a range from 7% to 40% (M. A. </a:t>
            </a:r>
            <a:r>
              <a:rPr lang="en-US" sz="7200" dirty="0"/>
              <a:t>Grant, 2011</a:t>
            </a:r>
            <a:r>
              <a:rPr lang="en-US" sz="7200" dirty="0" smtClean="0"/>
              <a:t>).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b="1" dirty="0" smtClean="0"/>
              <a:t>A</a:t>
            </a:r>
            <a:r>
              <a:rPr lang="en-US" sz="7200" dirty="0" smtClean="0"/>
              <a:t>- Area approximated by using arc GIS to calculate the areal extent of the known fractured reservoir. This value came out to be approximately 10 Km</a:t>
            </a:r>
            <a:r>
              <a:rPr lang="en-US" sz="7200" baseline="30000" dirty="0" smtClean="0"/>
              <a:t>2</a:t>
            </a:r>
            <a:r>
              <a:rPr lang="en-US" sz="7200" dirty="0" smtClean="0"/>
              <a:t>. A guess was made as to the deviation by assuming that area of the reservoir could be off by as much as +/-30%. 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b="1" dirty="0" smtClean="0"/>
              <a:t>H</a:t>
            </a:r>
            <a:r>
              <a:rPr lang="en-US" sz="7200" dirty="0" smtClean="0"/>
              <a:t>- Average height for the reservoir in this region is 250 ft and ranges between 200 ft to 300 ft (Canter et al. 1993).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b="1" dirty="0" smtClean="0"/>
              <a:t>K</a:t>
            </a:r>
            <a:r>
              <a:rPr lang="en-US" sz="7200" dirty="0" smtClean="0"/>
              <a:t>- Ranges several orders of magnitude. We estimated a conservative value for our chosen fractured reservoir of 75 </a:t>
            </a:r>
            <a:r>
              <a:rPr lang="en-US" sz="7200" dirty="0" err="1" smtClean="0"/>
              <a:t>md</a:t>
            </a:r>
            <a:r>
              <a:rPr lang="en-US" sz="7200" dirty="0" smtClean="0"/>
              <a:t> (</a:t>
            </a:r>
            <a:r>
              <a:rPr lang="en-US" sz="7200" dirty="0" err="1" smtClean="0"/>
              <a:t>Erdlac</a:t>
            </a:r>
            <a:r>
              <a:rPr lang="en-US" sz="7200" dirty="0" smtClean="0"/>
              <a:t>, et al., 2007).</a:t>
            </a:r>
            <a:endParaRPr lang="en-US" sz="7200" b="1" dirty="0" smtClean="0"/>
          </a:p>
          <a:p>
            <a:pPr marL="0" indent="0">
              <a:buNone/>
            </a:pPr>
            <a:endParaRPr lang="en-US" sz="3800" baseline="30000" dirty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baseline="30000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4572000" cy="944562"/>
          </a:xfrm>
        </p:spPr>
        <p:txBody>
          <a:bodyPr/>
          <a:lstStyle/>
          <a:p>
            <a:r>
              <a:rPr lang="en-US" dirty="0" smtClean="0"/>
              <a:t>Estimate of 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820709"/>
              </p:ext>
            </p:extLst>
          </p:nvPr>
        </p:nvGraphicFramePr>
        <p:xfrm>
          <a:off x="5486400" y="914400"/>
          <a:ext cx="3429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714500"/>
              </a:tblGrid>
              <a:tr h="93345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Cost: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¢/kWh</a:t>
                      </a:r>
                      <a:endParaRPr lang="en-US" dirty="0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Good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15.42</a:t>
                      </a:r>
                      <a:endParaRPr lang="en-US" dirty="0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Base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</a:t>
                      </a:r>
                      <a:r>
                        <a:rPr lang="en-US" baseline="0" dirty="0" smtClean="0"/>
                        <a:t>  20.86</a:t>
                      </a:r>
                      <a:endParaRPr lang="en-US" dirty="0"/>
                    </a:p>
                  </a:txBody>
                  <a:tcPr/>
                </a:tc>
              </a:tr>
              <a:tr h="93345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Bad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60.33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10668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Our  estimated price ranges in ¢/kWh for the Crockett county geothermal field for good, base and bad case scenarios.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Our estimates fit closely with the cost of competitive renewable resources, but are still more expensive then natural gas or coal.</a:t>
            </a:r>
            <a:endParaRPr lang="en-US" dirty="0"/>
          </a:p>
        </p:txBody>
      </p:sp>
      <p:pic>
        <p:nvPicPr>
          <p:cNvPr id="23556" name="Picture 4" descr="US Electricity Generating Cos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24300"/>
            <a:ext cx="4762500" cy="2857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58674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4"/>
              </a:rPr>
              <a:t>http://www.energytribune.com/articles.cfm/5131/Wind-Energys-House-of-Cards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233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4648200" cy="685799"/>
          </a:xfrm>
        </p:spPr>
        <p:txBody>
          <a:bodyPr>
            <a:normAutofit/>
          </a:bodyPr>
          <a:lstStyle/>
          <a:p>
            <a:r>
              <a:rPr lang="en-US" sz="2300" dirty="0" smtClean="0"/>
              <a:t>Texas Geothermal Resources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219200"/>
            <a:ext cx="3236913" cy="31242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Majority of resources in Texas discovered as a result of O&amp;G exploration and production.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Enormous amount of thermal energy stored in the subsurface.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921,085 EJ = 2.63*10^17 B.O.E. </a:t>
            </a:r>
            <a:r>
              <a:rPr lang="en-US" sz="1300" dirty="0"/>
              <a:t>(</a:t>
            </a:r>
            <a:r>
              <a:rPr lang="en-US" sz="1300" dirty="0" smtClean="0"/>
              <a:t>263 quadrillion </a:t>
            </a:r>
            <a:r>
              <a:rPr lang="en-US" sz="1300" dirty="0"/>
              <a:t>Barrels of Oil Equivalent</a:t>
            </a:r>
            <a:r>
              <a:rPr lang="en-US" sz="13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= 1.53*10^24 BTU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= 2.60*10^24 </a:t>
            </a:r>
            <a:r>
              <a:rPr lang="en-US" sz="1800" dirty="0" err="1" smtClean="0"/>
              <a:t>MWh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1"/>
            <a:ext cx="54864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572000"/>
            <a:ext cx="3505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553200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Texas Renewable Energy Assessment, 2008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6537811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Erdlac</a:t>
            </a:r>
            <a:r>
              <a:rPr lang="en-US" sz="1200" dirty="0" smtClean="0"/>
              <a:t>, et al., 2007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124200" y="6318249"/>
            <a:ext cx="366710" cy="213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Base Case Scenario Cost Profile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953594"/>
              </p:ext>
            </p:extLst>
          </p:nvPr>
        </p:nvGraphicFramePr>
        <p:xfrm>
          <a:off x="2667000" y="1143000"/>
          <a:ext cx="7848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4" y="1752600"/>
            <a:ext cx="4619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marL="342900" indent="-342900">
              <a:buAutoNum type="arabicPeriod"/>
            </a:pPr>
            <a:r>
              <a:rPr lang="en-US" dirty="0" smtClean="0"/>
              <a:t>Exploration and Confirmation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Wells in Field, after Confirmation phase</a:t>
            </a:r>
          </a:p>
          <a:p>
            <a:pPr marL="342900" indent="-342900">
              <a:buAutoNum type="arabicPeriod"/>
            </a:pPr>
            <a:r>
              <a:rPr lang="en-US" dirty="0" smtClean="0"/>
              <a:t>Field, Other (pipes, pumps, well stimulation, make up costs, etc.)</a:t>
            </a:r>
          </a:p>
          <a:p>
            <a:pPr marL="342900" indent="-342900">
              <a:buAutoNum type="arabicPeriod"/>
            </a:pPr>
            <a:r>
              <a:rPr lang="en-US" dirty="0" smtClean="0"/>
              <a:t>Energy Conversion System</a:t>
            </a:r>
          </a:p>
          <a:p>
            <a:pPr marL="342900" indent="-342900">
              <a:buAutoNum type="arabicPeriod"/>
            </a:pPr>
            <a:r>
              <a:rPr lang="en-US" dirty="0" smtClean="0"/>
              <a:t>Royalty</a:t>
            </a:r>
          </a:p>
          <a:p>
            <a:pPr marL="342900" indent="-342900">
              <a:buAutoNum type="arabicPeriod"/>
            </a:pPr>
            <a:r>
              <a:rPr lang="en-US" dirty="0" smtClean="0"/>
              <a:t>Contingency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67297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Drilling is 30-40% of the total cost for a geothermal power plant.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Once gas production wanes, Will O field can be re-fitted for geothermal power production and there will be zero to little cost for drilling because infrastructure is already in place.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54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04800"/>
            <a:ext cx="39243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Energy Balance and Transmission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1"/>
            <a:ext cx="3008313" cy="2209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Crockett county region imports electricity during high demand.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This project would offset small amount of regional import.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Close proximity to existing grid for transmission.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48768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PRG\Documents\Energy-Power\ERCOT\Ercot map_Pages from Sunset Presentation 10-08-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81" l="0" r="100000">
                        <a14:foregroundMark x1="13912" y1="63896" x2="6302" y2="51688"/>
                        <a14:foregroundMark x1="13912" y1="63636" x2="18549" y2="69221"/>
                        <a14:foregroundMark x1="18549" y1="69610" x2="25565" y2="72468"/>
                        <a14:foregroundMark x1="26159" y1="72857" x2="30678" y2="66623"/>
                        <a14:foregroundMark x1="30797" y1="67143" x2="36504" y2="65974"/>
                        <a14:foregroundMark x1="36385" y1="66494" x2="42449" y2="70390"/>
                        <a14:foregroundMark x1="42212" y1="70779" x2="46730" y2="81169"/>
                        <a14:foregroundMark x1="46730" y1="81429" x2="51962" y2="88312"/>
                        <a14:foregroundMark x1="51962" y1="88571" x2="55767" y2="95325"/>
                        <a14:foregroundMark x1="56005" y1="96234" x2="65042" y2="99481"/>
                        <a14:foregroundMark x1="73722" y1="96364" x2="72057" y2="99870"/>
                        <a14:foregroundMark x1="73722" y1="96364" x2="72414" y2="83766"/>
                        <a14:foregroundMark x1="72652" y1="84156" x2="74792" y2="79351"/>
                        <a14:foregroundMark x1="75386" y1="79870" x2="93817" y2="62727"/>
                        <a14:foregroundMark x1="93817" y1="63377" x2="96552" y2="60000"/>
                        <a14:foregroundMark x1="96790" y1="60000" x2="97146" y2="37792"/>
                        <a14:foregroundMark x1="96790" y1="38052" x2="90012" y2="23247"/>
                        <a14:foregroundMark x1="90131" y1="24026" x2="74316" y2="18701"/>
                        <a14:foregroundMark x1="74316" y1="18961" x2="51130" y2="17792"/>
                        <a14:foregroundMark x1="51486" y1="17792" x2="48395" y2="6753"/>
                        <a14:foregroundMark x1="48751" y1="7403" x2="48395" y2="909"/>
                        <a14:foregroundMark x1="48633" y1="1169" x2="25327" y2="909"/>
                        <a14:foregroundMark x1="25327" y1="1169" x2="25327" y2="40649"/>
                        <a14:foregroundMark x1="25565" y1="41558" x2="238" y2="42208"/>
                        <a14:foregroundMark x1="6183" y1="51948" x2="0" y2="43766"/>
                        <a14:backgroundMark x1="1665" y1="51429" x2="11772" y2="63896"/>
                        <a14:backgroundMark x1="11653" y1="64416" x2="17717" y2="70649"/>
                        <a14:backgroundMark x1="17122" y1="70649" x2="27467" y2="75844"/>
                        <a14:backgroundMark x1="27467" y1="75844" x2="32580" y2="67403"/>
                        <a14:backgroundMark x1="32342" y1="67792" x2="41855" y2="71558"/>
                        <a14:backgroundMark x1="41141" y1="72208" x2="47681" y2="86234"/>
                        <a14:backgroundMark x1="47325" y1="86234" x2="55767" y2="95974"/>
                        <a14:backgroundMark x1="55767" y1="96234" x2="63734" y2="99481"/>
                        <a14:backgroundMark x1="73960" y1="99610" x2="75981" y2="91818"/>
                        <a14:backgroundMark x1="75862" y1="91558" x2="73484" y2="82857"/>
                        <a14:backgroundMark x1="73484" y1="83506" x2="84304" y2="72857"/>
                        <a14:backgroundMark x1="83829" y1="73636" x2="97741" y2="60909"/>
                        <a14:backgroundMark x1="97622" y1="60909" x2="97741" y2="27013"/>
                        <a14:backgroundMark x1="97622" y1="27662" x2="83829" y2="17273"/>
                        <a14:backgroundMark x1="83591" y1="17532" x2="55767" y2="17013"/>
                        <a14:backgroundMark x1="56361" y1="17532" x2="49584" y2="8571"/>
                        <a14:backgroundMark x1="50059" y1="9221" x2="49822" y2="0"/>
                        <a14:backgroundMark x1="49584" y1="649" x2="23900" y2="649"/>
                        <a14:backgroundMark x1="23900" y1="649" x2="24495" y2="39870"/>
                        <a14:backgroundMark x1="24495" y1="40649" x2="238" y2="41039"/>
                      </a14:backgroundRemoval>
                    </a14:imgEffect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34340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algn="ctr" rotWithShape="0">
              <a:srgbClr val="000000"/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2362200" y="3995410"/>
            <a:ext cx="1524000" cy="9575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3657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Crockett County Geothermal Field</a:t>
            </a:r>
            <a:endParaRPr lang="en-US" sz="1400" dirty="0"/>
          </a:p>
        </p:txBody>
      </p:sp>
      <p:sp>
        <p:nvSpPr>
          <p:cNvPr id="13" name="5-Point Star 12"/>
          <p:cNvSpPr/>
          <p:nvPr/>
        </p:nvSpPr>
        <p:spPr>
          <a:xfrm>
            <a:off x="3962400" y="4953000"/>
            <a:ext cx="76200" cy="76200"/>
          </a:xfrm>
          <a:prstGeom prst="star5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86000" y="2788920"/>
            <a:ext cx="3657600" cy="1097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6035488" y="2739736"/>
            <a:ext cx="76200" cy="76200"/>
          </a:xfrm>
          <a:prstGeom prst="star5">
            <a:avLst>
              <a:gd name="adj" fmla="val 1619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15000" y="5788223"/>
            <a:ext cx="2733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ERCOT electric transmission </a:t>
            </a:r>
            <a:r>
              <a:rPr lang="en-US" sz="1400" dirty="0" smtClean="0"/>
              <a:t>grid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553200" y="372963"/>
            <a:ext cx="2590800" cy="6848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Balance of Load and Generation, Summer of 2010 </a:t>
            </a:r>
          </a:p>
          <a:p>
            <a:r>
              <a:rPr lang="en-US" sz="1050" dirty="0" smtClean="0"/>
              <a:t>(</a:t>
            </a:r>
            <a:r>
              <a:rPr lang="en-US" sz="1050" dirty="0"/>
              <a:t>ERCOT 2010 Constraints and Needs Report)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0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175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229600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Geothermal energy production is a natural transition for waning gas reservoirs.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Uses existing infrastructure, pipes, wells, etc.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Known </a:t>
            </a:r>
            <a:r>
              <a:rPr lang="en-US" sz="1800" dirty="0"/>
              <a:t>r</a:t>
            </a:r>
            <a:r>
              <a:rPr lang="en-US" sz="1800" dirty="0" smtClean="0"/>
              <a:t>eservoir characteristics.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Minimal risk and much smaller capital investment.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High demand for alternative energy resources.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Decrease demand on foreign energy imports.</a:t>
            </a:r>
          </a:p>
          <a:p>
            <a:pPr marL="285750" indent="-285750"/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Get the most out of an existing infrastructure before abandonment.</a:t>
            </a:r>
          </a:p>
        </p:txBody>
      </p:sp>
    </p:spTree>
    <p:extLst>
      <p:ext uri="{BB962C8B-B14F-4D97-AF65-F5344CB8AC3E}">
        <p14:creationId xmlns:p14="http://schemas.microsoft.com/office/powerpoint/2010/main" val="17604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Works Cited	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/>
              <a:t> </a:t>
            </a:r>
            <a:r>
              <a:rPr lang="en-US" sz="1000" dirty="0" smtClean="0"/>
              <a:t>    Pratt </a:t>
            </a:r>
            <a:r>
              <a:rPr lang="en-US" sz="1000" dirty="0"/>
              <a:t>&amp; </a:t>
            </a:r>
            <a:r>
              <a:rPr lang="en-US" sz="1000" dirty="0" smtClean="0"/>
              <a:t>Whitney Power Systems, </a:t>
            </a:r>
            <a:r>
              <a:rPr lang="en-US" sz="1000" dirty="0"/>
              <a:t>2010, </a:t>
            </a:r>
            <a:r>
              <a:rPr lang="en-US" sz="1000" dirty="0" smtClean="0"/>
              <a:t>“Organic </a:t>
            </a:r>
            <a:r>
              <a:rPr lang="en-US" sz="1000" dirty="0" err="1"/>
              <a:t>Rankine</a:t>
            </a:r>
            <a:r>
              <a:rPr lang="en-US" sz="1000" dirty="0"/>
              <a:t> Cycle Technology Brochure,”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www.pw.utc.com/Products/Power+Systems/Organic+Rankine+Cycle</a:t>
            </a:r>
            <a:r>
              <a:rPr lang="en-US" sz="1000" dirty="0" smtClean="0"/>
              <a:t>,  p. 1-8 </a:t>
            </a: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     M. Richards, R.J. </a:t>
            </a:r>
            <a:r>
              <a:rPr lang="en-US" sz="1000" dirty="0" err="1" smtClean="0"/>
              <a:t>Erdlac</a:t>
            </a:r>
            <a:r>
              <a:rPr lang="en-US" sz="1000" dirty="0" smtClean="0"/>
              <a:t> Jr. and J. Abbott, 2008.  Chapter 7, Geothermal Energy, “Texas Renewable Energy Resource Assessment,”  S. Combs, Texas Comptroller of Public Accounts, State Energy Conservation Office, p. 1-18.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/>
              <a:t> </a:t>
            </a:r>
            <a:r>
              <a:rPr lang="en-US" sz="1000" dirty="0" smtClean="0"/>
              <a:t>    R.J</a:t>
            </a:r>
            <a:r>
              <a:rPr lang="en-US" sz="1000" dirty="0"/>
              <a:t>. </a:t>
            </a:r>
            <a:r>
              <a:rPr lang="en-US" sz="1000" dirty="0" err="1"/>
              <a:t>Erdlac</a:t>
            </a:r>
            <a:r>
              <a:rPr lang="en-US" sz="1000" dirty="0"/>
              <a:t>, J., L. </a:t>
            </a:r>
            <a:r>
              <a:rPr lang="en-US" sz="1000" dirty="0" err="1"/>
              <a:t>Armour</a:t>
            </a:r>
            <a:r>
              <a:rPr lang="en-US" sz="1000" dirty="0"/>
              <a:t>, R. Lee, S. Snyder, M. Sorensen, M. </a:t>
            </a:r>
            <a:r>
              <a:rPr lang="en-US" sz="1000" dirty="0" err="1"/>
              <a:t>Matteucci</a:t>
            </a:r>
            <a:r>
              <a:rPr lang="en-US" sz="1000" dirty="0"/>
              <a:t>, and J. </a:t>
            </a:r>
            <a:r>
              <a:rPr lang="en-US" sz="1000" dirty="0" smtClean="0"/>
              <a:t>Horton, 2007. </a:t>
            </a:r>
            <a:r>
              <a:rPr lang="en-US" sz="1000" dirty="0"/>
              <a:t>"Ongoing Resource Assessment of Geothermal Energy from Sedimentary Basins in Texas." Thirty-Second Workshop on Geothermal Reservoir </a:t>
            </a:r>
            <a:r>
              <a:rPr lang="en-US" sz="1000" dirty="0" smtClean="0"/>
              <a:t>Engineering p. 1-8.</a:t>
            </a:r>
          </a:p>
          <a:p>
            <a:pPr marL="285750" indent="-285750">
              <a:spcBef>
                <a:spcPts val="0"/>
              </a:spcBef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     Texas Railroad Commission (http</a:t>
            </a:r>
            <a:r>
              <a:rPr lang="en-US" sz="1000" dirty="0"/>
              <a:t>://</a:t>
            </a:r>
            <a:r>
              <a:rPr lang="en-US" sz="1000" dirty="0" smtClean="0"/>
              <a:t>www.rrc.state.tx.us), -Data and Statistics, -Production Data Query System, -Production Data Query, -General Production Query, search by field (“Will O, </a:t>
            </a:r>
            <a:r>
              <a:rPr lang="en-US" sz="1000" dirty="0" err="1" smtClean="0"/>
              <a:t>Ellenburger</a:t>
            </a:r>
            <a:r>
              <a:rPr lang="en-US" sz="1000" dirty="0" smtClean="0"/>
              <a:t>”)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webapps2.rrc.state.tx.us/EWA/productionQueryAction.do</a:t>
            </a:r>
            <a:endParaRPr lang="en-US" sz="1000" dirty="0" smtClean="0"/>
          </a:p>
          <a:p>
            <a:pPr marL="285750" indent="-285750">
              <a:spcBef>
                <a:spcPts val="0"/>
              </a:spcBef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     M</a:t>
            </a:r>
            <a:r>
              <a:rPr lang="en-US" sz="1000" dirty="0"/>
              <a:t>. Swain, K. N., H. Miller, J. Fallon, B. Weaver, A. S. </a:t>
            </a:r>
            <a:r>
              <a:rPr lang="en-US" sz="1000" dirty="0" smtClean="0"/>
              <a:t>Metcalf, 2007. </a:t>
            </a:r>
            <a:r>
              <a:rPr lang="en-US" sz="1000" dirty="0"/>
              <a:t>"Case History: Acid Fracturing Deep, Hot </a:t>
            </a:r>
            <a:r>
              <a:rPr lang="en-US" sz="1000" dirty="0" err="1"/>
              <a:t>Ellenburger</a:t>
            </a:r>
            <a:r>
              <a:rPr lang="en-US" sz="1000" dirty="0"/>
              <a:t>." Society of Petroleum </a:t>
            </a:r>
            <a:r>
              <a:rPr lang="en-US" sz="1000" dirty="0" smtClean="0"/>
              <a:t>Engineers, p. 1-8.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     Canter</a:t>
            </a:r>
            <a:r>
              <a:rPr lang="en-US" sz="1000" dirty="0"/>
              <a:t>, K. L., Stearns, D. B., </a:t>
            </a:r>
            <a:r>
              <a:rPr lang="en-US" sz="1000" dirty="0" err="1"/>
              <a:t>Geesaman</a:t>
            </a:r>
            <a:r>
              <a:rPr lang="en-US" sz="1000" dirty="0"/>
              <a:t>, R. C., and Wilson, J. L., </a:t>
            </a:r>
            <a:r>
              <a:rPr lang="en-US" sz="1000" dirty="0" smtClean="0"/>
              <a:t>1993. “</a:t>
            </a:r>
            <a:r>
              <a:rPr lang="en-US" sz="1000" dirty="0" err="1" smtClean="0"/>
              <a:t>Paleostructural</a:t>
            </a:r>
            <a:r>
              <a:rPr lang="en-US" sz="1000" dirty="0" smtClean="0"/>
              <a:t> </a:t>
            </a:r>
            <a:r>
              <a:rPr lang="en-US" sz="1000" dirty="0"/>
              <a:t>and related </a:t>
            </a:r>
            <a:r>
              <a:rPr lang="en-US" sz="1000" dirty="0" err="1"/>
              <a:t>paleokarst</a:t>
            </a:r>
            <a:r>
              <a:rPr lang="en-US" sz="1000" dirty="0"/>
              <a:t> controls on reservoir development in the Lower Ordovician </a:t>
            </a:r>
            <a:r>
              <a:rPr lang="en-US" sz="1000" dirty="0" err="1"/>
              <a:t>Ellenburger</a:t>
            </a:r>
            <a:r>
              <a:rPr lang="en-US" sz="1000" dirty="0"/>
              <a:t> Group, Val Verde </a:t>
            </a:r>
            <a:r>
              <a:rPr lang="en-US" sz="1000" dirty="0" smtClean="0"/>
              <a:t>Basin,” </a:t>
            </a:r>
            <a:r>
              <a:rPr lang="en-US" sz="1000" i="1" dirty="0"/>
              <a:t>in</a:t>
            </a:r>
            <a:r>
              <a:rPr lang="en-US" sz="1000" dirty="0"/>
              <a:t> Fritz, R. D., Wilson, J. L., and D. A. </a:t>
            </a:r>
            <a:r>
              <a:rPr lang="en-US" sz="1000" dirty="0" err="1"/>
              <a:t>Yurewicz</a:t>
            </a:r>
            <a:r>
              <a:rPr lang="en-US" sz="1000" dirty="0"/>
              <a:t>, D. A., eds., </a:t>
            </a:r>
            <a:r>
              <a:rPr lang="en-US" sz="1000" dirty="0" err="1"/>
              <a:t>Paleokarst</a:t>
            </a:r>
            <a:r>
              <a:rPr lang="en-US" sz="1000" dirty="0"/>
              <a:t> related hydrocarbon reservoirs: SEPM Core Workshop No. 18, New Orleans, April 25, p. </a:t>
            </a:r>
            <a:r>
              <a:rPr lang="en-US" sz="1000" dirty="0" smtClean="0"/>
              <a:t>61-101.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     Holtz, M. H., and </a:t>
            </a:r>
            <a:r>
              <a:rPr lang="en-US" sz="1000" dirty="0" err="1" smtClean="0"/>
              <a:t>Kerans</a:t>
            </a:r>
            <a:r>
              <a:rPr lang="en-US" sz="1000" dirty="0" smtClean="0"/>
              <a:t>, C., 1992, “Characterization and categorization of West Texas </a:t>
            </a:r>
            <a:r>
              <a:rPr lang="en-US" sz="1000" dirty="0" err="1" smtClean="0"/>
              <a:t>Ellenburger</a:t>
            </a:r>
            <a:r>
              <a:rPr lang="en-US" sz="1000" dirty="0" smtClean="0"/>
              <a:t> reservoirs,” </a:t>
            </a:r>
            <a:r>
              <a:rPr lang="en-US" sz="1000" i="1" dirty="0" smtClean="0"/>
              <a:t>in</a:t>
            </a:r>
            <a:r>
              <a:rPr lang="en-US" sz="1000" dirty="0" smtClean="0"/>
              <a:t> </a:t>
            </a:r>
            <a:r>
              <a:rPr lang="en-US" sz="1000" dirty="0" err="1" smtClean="0"/>
              <a:t>Candelaria</a:t>
            </a:r>
            <a:r>
              <a:rPr lang="en-US" sz="1000" dirty="0" smtClean="0"/>
              <a:t>, M. P., and Reed, C. L., eds., </a:t>
            </a:r>
            <a:r>
              <a:rPr lang="en-US" sz="1000" dirty="0" err="1" smtClean="0"/>
              <a:t>Paleokarst</a:t>
            </a:r>
            <a:r>
              <a:rPr lang="en-US" sz="1000" dirty="0" smtClean="0"/>
              <a:t>, karst related </a:t>
            </a:r>
            <a:r>
              <a:rPr lang="en-US" sz="1000" dirty="0" err="1" smtClean="0"/>
              <a:t>diagenesis</a:t>
            </a:r>
            <a:r>
              <a:rPr lang="en-US" sz="1000" dirty="0" smtClean="0"/>
              <a:t> and reservoir development: examples from Ordovician-Devonian age strata of West Texas and the Mid-Continent: Permian Basin Section SEPM Publication No. 92-33, p. 31-44.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/>
              <a:t> </a:t>
            </a:r>
            <a:r>
              <a:rPr lang="en-US" sz="1000" dirty="0" smtClean="0"/>
              <a:t>    T.D. </a:t>
            </a:r>
            <a:r>
              <a:rPr lang="en-US" sz="1000" dirty="0" err="1" smtClean="0"/>
              <a:t>Riney</a:t>
            </a:r>
            <a:r>
              <a:rPr lang="en-US" sz="1000" dirty="0" smtClean="0"/>
              <a:t>, 1991, “Pleasant Bayou </a:t>
            </a:r>
            <a:r>
              <a:rPr lang="en-US" sz="1000" dirty="0" err="1" smtClean="0"/>
              <a:t>Geopressured</a:t>
            </a:r>
            <a:r>
              <a:rPr lang="en-US" sz="1000" dirty="0" smtClean="0"/>
              <a:t>-Geothermal Reservoir Analysis-January 1991”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     R. </a:t>
            </a:r>
            <a:r>
              <a:rPr lang="en-US" sz="1000" dirty="0" err="1" smtClean="0"/>
              <a:t>DiPippo</a:t>
            </a:r>
            <a:r>
              <a:rPr lang="en-US" sz="1000" dirty="0" smtClean="0"/>
              <a:t>, 2004. “Second Law Assessment of Binary Plants for Power Generation from Low-Temperature Geothermal Fluids”, </a:t>
            </a:r>
            <a:r>
              <a:rPr lang="en-US" sz="1000" i="1" dirty="0" err="1" smtClean="0"/>
              <a:t>Geothermics</a:t>
            </a:r>
            <a:r>
              <a:rPr lang="en-US" sz="1000" dirty="0" smtClean="0"/>
              <a:t>, V. 33, 2004, pp. 565-586. (Best paper in </a:t>
            </a:r>
            <a:r>
              <a:rPr lang="en-US" sz="1000" i="1" dirty="0" err="1" smtClean="0"/>
              <a:t>Geothermics</a:t>
            </a:r>
            <a:r>
              <a:rPr lang="en-US" sz="1000" dirty="0" smtClean="0"/>
              <a:t> for 2005.) 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     </a:t>
            </a:r>
            <a:r>
              <a:rPr lang="en-US" sz="1000" dirty="0" err="1" smtClean="0"/>
              <a:t>Malcom</a:t>
            </a:r>
            <a:r>
              <a:rPr lang="en-US" sz="1000" dirty="0" smtClean="0"/>
              <a:t> A. Grant, Paul F. </a:t>
            </a:r>
            <a:r>
              <a:rPr lang="en-US" sz="1000" dirty="0" err="1" smtClean="0"/>
              <a:t>Bixley</a:t>
            </a:r>
            <a:r>
              <a:rPr lang="en-US" sz="1000" dirty="0" smtClean="0"/>
              <a:t>, 2011. “Geothermal Reservoir Engineering, Second Edition.” Oxford: Academic Press ©2011.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     GETEM: as provided by the DOE’s website http://www1.eere.energy.gov/geothermal/getem.html . Originally  developed by the Idaho National Laboratory.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00" dirty="0" smtClean="0"/>
              <a:t>     U.S. Department of Energy, www.eia.gov/renewable.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649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36513" y="457200"/>
            <a:ext cx="3008313" cy="28956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High efficiency Organic </a:t>
            </a:r>
            <a:r>
              <a:rPr lang="en-US" sz="1600" dirty="0" err="1" smtClean="0"/>
              <a:t>Rankine</a:t>
            </a:r>
            <a:r>
              <a:rPr lang="en-US" sz="1600" dirty="0" smtClean="0"/>
              <a:t> Cycle Binary Turbine, designed by Pratt and Whitney.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Temperatures ranging between </a:t>
            </a:r>
            <a:r>
              <a:rPr lang="en-US" sz="1600" dirty="0" smtClean="0"/>
              <a:t>220 </a:t>
            </a:r>
            <a:r>
              <a:rPr lang="en-US" sz="1600" dirty="0"/>
              <a:t>and </a:t>
            </a:r>
            <a:r>
              <a:rPr lang="en-US" sz="1600" dirty="0" smtClean="0"/>
              <a:t>360 </a:t>
            </a:r>
            <a:r>
              <a:rPr lang="en-US" sz="1600" dirty="0">
                <a:latin typeface="Times New Roman"/>
                <a:cs typeface="Times New Roman"/>
              </a:rPr>
              <a:t>˚</a:t>
            </a:r>
            <a:r>
              <a:rPr lang="en-US" sz="1600" dirty="0"/>
              <a:t>F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Uses secondary fluid with a lower flash temperature; closed loop system.</a:t>
            </a:r>
          </a:p>
        </p:txBody>
      </p:sp>
      <p:pic>
        <p:nvPicPr>
          <p:cNvPr id="2050" name="Picture 2" descr="C:\Users\smithc\Desktop\Crockett County_Matt\GRIDS_log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r="48788" b="864"/>
          <a:stretch/>
        </p:blipFill>
        <p:spPr bwMode="auto">
          <a:xfrm>
            <a:off x="6137648" y="0"/>
            <a:ext cx="293825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" r="4107"/>
          <a:stretch/>
        </p:blipFill>
        <p:spPr bwMode="auto">
          <a:xfrm>
            <a:off x="0" y="3657600"/>
            <a:ext cx="3434316" cy="32003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r="5893"/>
          <a:stretch/>
        </p:blipFill>
        <p:spPr bwMode="auto">
          <a:xfrm>
            <a:off x="3434316" y="3454442"/>
            <a:ext cx="5709684" cy="340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5700" y="3276600"/>
            <a:ext cx="3467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Pratt &amp; Whitney Pure Cycle 280 kW Unit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901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Untapped Potential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19200"/>
            <a:ext cx="3505200" cy="518160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Produced water from oil and gas fields is reinjected to the subsurface.</a:t>
            </a:r>
          </a:p>
          <a:p>
            <a:endParaRPr lang="en-US" sz="1600" dirty="0" smtClean="0"/>
          </a:p>
          <a:p>
            <a:r>
              <a:rPr lang="en-US" sz="1600" dirty="0" smtClean="0"/>
              <a:t>This water is often hot enough to use a geothermal binary turbine. 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At the very least there could be enough potential power to cover the energy needs of both pumping and injection programs within a oil or gas field.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Once the hydrocarbon field has expired it could be converted to a geothermal field with much of the existing infrastructure already in place.</a:t>
            </a:r>
          </a:p>
          <a:p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320"/>
          <a:stretch/>
        </p:blipFill>
        <p:spPr bwMode="auto">
          <a:xfrm>
            <a:off x="3533774" y="1295400"/>
            <a:ext cx="561022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6248400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McKenna, et al., 2005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079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3820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Online Small/Medium Scale Geothermal Projects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4487" y="914400"/>
            <a:ext cx="3008313" cy="22098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Soda Lake (12 MW) and Jersey Valley (15 MW) in Nevada.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Lightning Dock (15MW) in New Mexico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Thermo 2 (26MW) in Utah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These are all vastly different geothermal environments than what we are investigating.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422" y="3200400"/>
            <a:ext cx="8319978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Pleasant Bayou No. 2, Texas Gulf Coast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44487" y="3810000"/>
            <a:ext cx="3008313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Geothermal resource assessment conducted by the U.S. Department of Energy in 1980’s.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as the first successful binary system to produce energy from a deep sedimentary basin.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Temperature of brine was </a:t>
            </a:r>
            <a:r>
              <a:rPr lang="en-US" dirty="0" smtClean="0"/>
              <a:t>~300 </a:t>
            </a:r>
            <a:r>
              <a:rPr lang="en-US" dirty="0">
                <a:latin typeface="Times New Roman"/>
                <a:cs typeface="Times New Roman"/>
              </a:rPr>
              <a:t>˚</a:t>
            </a:r>
            <a:r>
              <a:rPr lang="en-US" dirty="0">
                <a:cs typeface="Times New Roman"/>
              </a:rPr>
              <a:t>F, and flow rates were </a:t>
            </a:r>
            <a:r>
              <a:rPr lang="en-US" dirty="0" smtClean="0">
                <a:cs typeface="Times New Roman"/>
              </a:rPr>
              <a:t>~10,000 </a:t>
            </a:r>
            <a:r>
              <a:rPr lang="en-US" dirty="0" err="1" smtClean="0">
                <a:cs typeface="Times New Roman"/>
              </a:rPr>
              <a:t>bbl</a:t>
            </a:r>
            <a:r>
              <a:rPr lang="en-US" dirty="0" smtClean="0">
                <a:cs typeface="Times New Roman"/>
              </a:rPr>
              <a:t>/day.</a:t>
            </a:r>
            <a:r>
              <a:rPr lang="en-US" dirty="0" smtClean="0"/>
              <a:t> </a:t>
            </a:r>
            <a:r>
              <a:rPr lang="en-US" dirty="0" smtClean="0">
                <a:cs typeface="Times New Roman"/>
              </a:rPr>
              <a:t>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plant operated for over a year and produced 1 MW from a single well.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943350"/>
            <a:ext cx="4598564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457200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743200" y="2019300"/>
            <a:ext cx="1143000" cy="266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8200" y="66294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T. D. </a:t>
            </a:r>
            <a:r>
              <a:rPr lang="en-US" sz="1100" dirty="0" err="1" smtClean="0"/>
              <a:t>Riney</a:t>
            </a:r>
            <a:r>
              <a:rPr lang="en-US" sz="1100" dirty="0" smtClean="0"/>
              <a:t>, 1991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00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O&amp;G Well Locations with BHT’s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mithc\Desktop\GIS_contour\JPEGs\Crockett Figures\O&amp;G Wells with BHT'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5197" r="3315" b="3553"/>
          <a:stretch/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6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6" y="-76200"/>
            <a:ext cx="8229600" cy="1143000"/>
          </a:xfrm>
        </p:spPr>
        <p:txBody>
          <a:bodyPr/>
          <a:lstStyle/>
          <a:p>
            <a:r>
              <a:rPr lang="en-US" dirty="0" smtClean="0"/>
              <a:t>Uncorrected BHT’s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smithc\Desktop\GIS_contour\JPEGs\Crockett Figures\Uncorrected BHT'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15050" r="8343" b="2773"/>
          <a:stretch/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Uncorrected BHT’s between 11,000’-15,000’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524000"/>
            <a:ext cx="3048000" cy="304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400" dirty="0" smtClean="0"/>
              <a:t>High temperature anomaly in southern Crockett/northern Val Verde Counties.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Will O field (blue oval), has produced 41,000,000 MCF of Gas from 1993-2011 (RRC Records).</a:t>
            </a:r>
            <a:endParaRPr lang="en-US" sz="2400" dirty="0"/>
          </a:p>
        </p:txBody>
      </p:sp>
      <p:pic>
        <p:nvPicPr>
          <p:cNvPr id="2052" name="Picture 4" descr="C:\Users\smithc\Desktop\GIS_contour\JPEGs\Crockett Figures\11k_15k' with BHT'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5" t="14952" r="1419" b="3064"/>
          <a:stretch/>
        </p:blipFill>
        <p:spPr bwMode="auto">
          <a:xfrm>
            <a:off x="3048000" y="1143000"/>
            <a:ext cx="6096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3528902">
            <a:off x="7040621" y="5593320"/>
            <a:ext cx="685800" cy="457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00050"/>
            <a:ext cx="3276600" cy="8953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Depth of </a:t>
            </a:r>
            <a:r>
              <a:rPr lang="en-US" sz="2800" dirty="0" err="1" smtClean="0"/>
              <a:t>Ellenburger</a:t>
            </a:r>
            <a:r>
              <a:rPr lang="en-US" sz="2800" dirty="0"/>
              <a:t> </a:t>
            </a:r>
            <a:r>
              <a:rPr lang="en-US" sz="2800" dirty="0" smtClean="0"/>
              <a:t>Surface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143000"/>
            <a:ext cx="3008313" cy="4691063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Structural surface for the </a:t>
            </a:r>
            <a:r>
              <a:rPr lang="en-US" sz="1600" dirty="0" err="1" smtClean="0"/>
              <a:t>Ellenburger</a:t>
            </a:r>
            <a:r>
              <a:rPr lang="en-US" sz="1600" dirty="0" smtClean="0"/>
              <a:t> group of Permian Basin, West Texas (BEG).</a:t>
            </a:r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Southern Crockett County, </a:t>
            </a:r>
            <a:r>
              <a:rPr lang="en-US" sz="1600" dirty="0" err="1" smtClean="0"/>
              <a:t>Ellenburger</a:t>
            </a:r>
            <a:r>
              <a:rPr lang="en-US" sz="1600" dirty="0" smtClean="0"/>
              <a:t> surface dips 7</a:t>
            </a:r>
            <a:r>
              <a:rPr lang="en-US" sz="1600" dirty="0" smtClean="0">
                <a:latin typeface="Times New Roman"/>
                <a:cs typeface="Times New Roman"/>
              </a:rPr>
              <a:t>˚ </a:t>
            </a:r>
            <a:r>
              <a:rPr lang="en-US" sz="1600" dirty="0" smtClean="0">
                <a:cs typeface="Times New Roman"/>
              </a:rPr>
              <a:t>SW</a:t>
            </a:r>
            <a:r>
              <a:rPr lang="en-US" sz="1600" dirty="0" smtClean="0"/>
              <a:t> in area of interest (Blue Oval).</a:t>
            </a:r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op of </a:t>
            </a:r>
            <a:r>
              <a:rPr lang="en-US" sz="1600" dirty="0" err="1" smtClean="0"/>
              <a:t>Ellenburger</a:t>
            </a:r>
            <a:r>
              <a:rPr lang="en-US" sz="1600" dirty="0" smtClean="0"/>
              <a:t> is ~14,000’ at target area (Red Star).</a:t>
            </a:r>
            <a:endParaRPr lang="en-US" sz="1600" dirty="0"/>
          </a:p>
        </p:txBody>
      </p:sp>
      <p:pic>
        <p:nvPicPr>
          <p:cNvPr id="1026" name="Picture 2" descr="C:\Users\smithc\Desktop\GIS_contour\JPEGs\Crockett Figures\Top of Ellenburger Grou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10810" r="2515" b="2082"/>
          <a:stretch/>
        </p:blipFill>
        <p:spPr bwMode="auto">
          <a:xfrm>
            <a:off x="3581400" y="0"/>
            <a:ext cx="55626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1370019">
            <a:off x="6789547" y="5325987"/>
            <a:ext cx="914400" cy="53745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123430" y="5640135"/>
            <a:ext cx="100839" cy="782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3974</TotalTime>
  <Words>1932</Words>
  <Application>Microsoft Office PowerPoint</Application>
  <PresentationFormat>On-screen Show (4:3)</PresentationFormat>
  <Paragraphs>224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Geothermal Investigation of Southern Crockett County,  Val Verde Basin, West Texas</vt:lpstr>
      <vt:lpstr>Texas Geothermal Resources</vt:lpstr>
      <vt:lpstr>PowerPoint Presentation</vt:lpstr>
      <vt:lpstr>Untapped Potential</vt:lpstr>
      <vt:lpstr>Online Small/Medium Scale Geothermal Projects</vt:lpstr>
      <vt:lpstr>O&amp;G Well Locations with BHT’s</vt:lpstr>
      <vt:lpstr>Uncorrected BHT’s</vt:lpstr>
      <vt:lpstr>Uncorrected BHT’s between 11,000’-15,000’</vt:lpstr>
      <vt:lpstr>Depth of Ellenburger Surface</vt:lpstr>
      <vt:lpstr>Ellenburger Paleocaverns Intersecting Will O Field, Southern Crockett County</vt:lpstr>
      <vt:lpstr>Uncorrected Temperature Gradient</vt:lpstr>
      <vt:lpstr>Heat Flow</vt:lpstr>
      <vt:lpstr>Ellenburger E-5 Isopach Map</vt:lpstr>
      <vt:lpstr>Reservoir Characteristics</vt:lpstr>
      <vt:lpstr>Flow Rates for Binary Cycle</vt:lpstr>
      <vt:lpstr>PowerPoint Presentation</vt:lpstr>
      <vt:lpstr>Measuring Uncertainty</vt:lpstr>
      <vt:lpstr>Important Inputs</vt:lpstr>
      <vt:lpstr>Estimate of Cost</vt:lpstr>
      <vt:lpstr>Base Case Scenario Cost Profile </vt:lpstr>
      <vt:lpstr>Energy Balance and Transmission</vt:lpstr>
      <vt:lpstr>Conclusions</vt:lpstr>
      <vt:lpstr>Works Cited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Colgan Smith</dc:creator>
  <cp:lastModifiedBy>Colgan Smith</cp:lastModifiedBy>
  <cp:revision>159</cp:revision>
  <dcterms:created xsi:type="dcterms:W3CDTF">2011-03-10T15:39:34Z</dcterms:created>
  <dcterms:modified xsi:type="dcterms:W3CDTF">2011-05-20T19:47:07Z</dcterms:modified>
</cp:coreProperties>
</file>